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25" r:id="rId3"/>
    <p:sldId id="267" r:id="rId4"/>
    <p:sldId id="304" r:id="rId5"/>
    <p:sldId id="305" r:id="rId6"/>
    <p:sldId id="310" r:id="rId7"/>
    <p:sldId id="285" r:id="rId8"/>
    <p:sldId id="279" r:id="rId9"/>
    <p:sldId id="286" r:id="rId10"/>
    <p:sldId id="280" r:id="rId11"/>
    <p:sldId id="312" r:id="rId12"/>
    <p:sldId id="317" r:id="rId13"/>
    <p:sldId id="296" r:id="rId14"/>
    <p:sldId id="297" r:id="rId15"/>
    <p:sldId id="299" r:id="rId16"/>
    <p:sldId id="329" r:id="rId17"/>
    <p:sldId id="330" r:id="rId18"/>
    <p:sldId id="331" r:id="rId19"/>
  </p:sldIdLst>
  <p:sldSz cx="9144000" cy="6858000" type="screen4x3"/>
  <p:notesSz cx="9282113" cy="69913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EAEAEA"/>
    <a:srgbClr val="DDDDD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5"/>
    <p:restoredTop sz="92521"/>
  </p:normalViewPr>
  <p:slideViewPr>
    <p:cSldViewPr showGuides="1">
      <p:cViewPr varScale="1">
        <p:scale>
          <a:sx n="131" d="100"/>
          <a:sy n="131" d="100"/>
        </p:scale>
        <p:origin x="15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laiman, K M A" userId="61bfeae8-ea51-45f4-81f4-79631245f48b" providerId="ADAL" clId="{803F6CE9-A0B5-2B41-B810-D1516D8805CF}"/>
    <pc:docChg chg="modSld">
      <pc:chgData name="Solaiman, K M A" userId="61bfeae8-ea51-45f4-81f4-79631245f48b" providerId="ADAL" clId="{803F6CE9-A0B5-2B41-B810-D1516D8805CF}" dt="2023-11-02T17:15:52.941" v="11" actId="1076"/>
      <pc:docMkLst>
        <pc:docMk/>
      </pc:docMkLst>
      <pc:sldChg chg="addSp modSp mod">
        <pc:chgData name="Solaiman, K M A" userId="61bfeae8-ea51-45f4-81f4-79631245f48b" providerId="ADAL" clId="{803F6CE9-A0B5-2B41-B810-D1516D8805CF}" dt="2023-11-02T17:15:52.941" v="11" actId="1076"/>
        <pc:sldMkLst>
          <pc:docMk/>
          <pc:sldMk cId="2042402439" sldId="286"/>
        </pc:sldMkLst>
        <pc:spChg chg="mod">
          <ac:chgData name="Solaiman, K M A" userId="61bfeae8-ea51-45f4-81f4-79631245f48b" providerId="ADAL" clId="{803F6CE9-A0B5-2B41-B810-D1516D8805CF}" dt="2023-11-02T17:15:17.689" v="1" actId="5793"/>
          <ac:spMkLst>
            <pc:docMk/>
            <pc:sldMk cId="2042402439" sldId="286"/>
            <ac:spMk id="3" creationId="{126103C6-3B07-3742-8261-06512570A815}"/>
          </ac:spMkLst>
        </pc:spChg>
        <pc:spChg chg="add mod">
          <ac:chgData name="Solaiman, K M A" userId="61bfeae8-ea51-45f4-81f4-79631245f48b" providerId="ADAL" clId="{803F6CE9-A0B5-2B41-B810-D1516D8805CF}" dt="2023-11-02T17:15:52.941" v="11" actId="1076"/>
          <ac:spMkLst>
            <pc:docMk/>
            <pc:sldMk cId="2042402439" sldId="286"/>
            <ac:spMk id="4" creationId="{2ADBA859-A25E-D66A-D6CD-99EB830898B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0975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0975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23063C2-7FB8-9043-B863-3EC6DFAE0F5E}" type="slidenum">
              <a:rPr lang="en-US">
                <a:latin typeface="Calibri"/>
              </a:rPr>
              <a:pPr>
                <a:defRPr/>
              </a:pPr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57697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gif>
</file>

<file path=ppt/media/image11.png>
</file>

<file path=ppt/media/image12.png>
</file>

<file path=ppt/media/image13.jpeg>
</file>

<file path=ppt/media/image14.png>
</file>

<file path=ppt/media/image15.tiff>
</file>

<file path=ppt/media/image16.png>
</file>

<file path=ppt/media/image2.png>
</file>

<file path=ppt/media/image3.png>
</file>

<file path=ppt/media/image4.gif>
</file>

<file path=ppt/media/image5.gif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0975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3213" y="515938"/>
            <a:ext cx="3519487" cy="2640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2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4438" y="3328988"/>
            <a:ext cx="6878637" cy="315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2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0975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/>
              </a:defRPr>
            </a:lvl1pPr>
          </a:lstStyle>
          <a:p>
            <a:pPr>
              <a:defRPr/>
            </a:pPr>
            <a:fld id="{E5F2CAAE-8D7E-3049-AA7B-5E6F8017075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741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F2CAAE-8D7E-3049-AA7B-5E6F80170752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34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Demo: MNIST CNN</a:t>
            </a:r>
          </a:p>
          <a:p>
            <a:r>
              <a:rPr lang="en-US" sz="1200" dirty="0"/>
              <a:t>Demo: RNN sentiment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F2CAAE-8D7E-3049-AA7B-5E6F80170752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34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F2CAAE-8D7E-3049-AA7B-5E6F80170752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24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5941B1-5B04-C343-8973-999E035FA7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4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2266B6-0F7A-9F46-B60C-84F7B3E2A4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6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3B791E-88D2-5545-B9AC-A5710BD8C9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17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009348-41AA-B14A-80C2-68C4430679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1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B136B1-AE2F-2148-B18F-C02AEC536A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74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E6DC9E-26EA-F340-912C-3EC33178A6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84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E7B2A-4353-C44B-B34F-B92601C3E2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02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50EE47-38F9-8045-BD3B-D50DAB21D3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74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3385F5-FEAD-D845-8616-45CEF13344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28718F-DD3B-0A4A-9044-98E0738C39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06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9EEAF1-F2C7-6046-95E1-2FB0C2B927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7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80C249-820C-2748-8104-756FFDFACF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5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Calibri"/>
              </a:defRPr>
            </a:lvl1pPr>
          </a:lstStyle>
          <a:p>
            <a:pPr>
              <a:defRPr/>
            </a:pPr>
            <a:fld id="{5297025D-2A41-894A-AF3D-DD7EC42C643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Calibri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9pPr>
    </p:titleStyle>
    <p:bodyStyle>
      <a:lvl1pPr marL="225425" indent="-22542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ＭＳ Ｐゴシック" charset="-128"/>
          <a:cs typeface="ＭＳ Ｐゴシック" charset="-128"/>
        </a:defRPr>
      </a:lvl1pPr>
      <a:lvl2pPr marL="566738" indent="-227013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</a:defRPr>
      </a:lvl2pPr>
      <a:lvl3pPr marL="914400" indent="-233363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Calibri"/>
          <a:ea typeface="ＭＳ Ｐゴシック" charset="-128"/>
        </a:defRPr>
      </a:lvl3pPr>
      <a:lvl4pPr marL="1254125" indent="-225425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Calibri"/>
          <a:ea typeface="ＭＳ Ｐゴシック" charset="-128"/>
        </a:defRPr>
      </a:lvl4pPr>
      <a:lvl5pPr marL="16017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Calibri"/>
          <a:ea typeface="ＭＳ Ｐゴシック" charset="-128"/>
        </a:defRPr>
      </a:lvl5pPr>
      <a:lvl6pPr marL="20589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6pPr>
      <a:lvl7pPr marL="25161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7pPr>
      <a:lvl8pPr marL="29733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8pPr>
      <a:lvl9pPr marL="34305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7" Type="http://schemas.openxmlformats.org/officeDocument/2006/relationships/hyperlink" Target="https://en.wikipedia.org/wiki/Attenti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ong_short-term_memory" TargetMode="External"/><Relationship Id="rId5" Type="http://schemas.openxmlformats.org/officeDocument/2006/relationships/hyperlink" Target="https://en.wikipedia.org/wiki/Recurrent_neural_network" TargetMode="External"/><Relationship Id="rId4" Type="http://schemas.openxmlformats.org/officeDocument/2006/relationships/hyperlink" Target="https://medium.com/@ageitgey/machine-learning-is-fun-80ea3ec3c47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ansformer_(machine_learning_model)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GPT-3" TargetMode="External"/><Relationship Id="rId4" Type="http://schemas.openxmlformats.org/officeDocument/2006/relationships/hyperlink" Target="https://en.wikipedia.org/wiki/BERT_(language_model)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eras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Simple%20MNIST%20convnet" TargetMode="Externa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ansfer_learning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uder.io/transfer-learnin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en.wikipedia.org/wiki/Fine-tuning_(machine_learning)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ultilayer_perceptro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ep_learning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eurohive.io/en/popular-networks/vgg16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n.wikipedia.org/wiki/Feedforward_neural_networ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NIST_database" TargetMode="External"/><Relationship Id="rId2" Type="http://schemas.openxmlformats.org/officeDocument/2006/relationships/hyperlink" Target="https://en.wikipedia.org/wiki/Convolutional_neural_networ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convolutional-neural-networks-explained-9cc5188c4939" TargetMode="Externa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4763" y="0"/>
            <a:ext cx="9144000" cy="3200400"/>
          </a:xfrm>
        </p:spPr>
        <p:txBody>
          <a:bodyPr/>
          <a:lstStyle/>
          <a:p>
            <a:r>
              <a:rPr lang="en-US" sz="6000" dirty="0">
                <a:ea typeface="ＭＳ Ｐゴシック" charset="0"/>
                <a:cs typeface="ＭＳ Ｐゴシック" charset="0"/>
              </a:rPr>
              <a:t>Neural Networks for Machine Learning</a:t>
            </a:r>
            <a:endParaRPr lang="en-US" sz="6600" dirty="0">
              <a:ea typeface="ＭＳ Ｐゴシック" charset="0"/>
              <a:cs typeface="ＭＳ Ｐゴシック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BF07AD-E472-7A41-A4FC-03390881A92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5337" y="3657601"/>
            <a:ext cx="7543800" cy="27723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9F45A75-4CEC-1C39-86FC-547129EE5B9B}"/>
              </a:ext>
            </a:extLst>
          </p:cNvPr>
          <p:cNvGrpSpPr/>
          <p:nvPr/>
        </p:nvGrpSpPr>
        <p:grpSpPr>
          <a:xfrm>
            <a:off x="4728949" y="4153043"/>
            <a:ext cx="4164990" cy="2640174"/>
            <a:chOff x="1758950" y="3389474"/>
            <a:chExt cx="5684920" cy="33655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E5BCD6-6441-A44D-A542-D4BC5D1F1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8950" y="3389474"/>
              <a:ext cx="5626100" cy="3365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AEB2CAC-5426-2E48-A54A-37C3A2CC7F60}"/>
                </a:ext>
              </a:extLst>
            </p:cNvPr>
            <p:cNvSpPr txBox="1"/>
            <p:nvPr/>
          </p:nvSpPr>
          <p:spPr>
            <a:xfrm>
              <a:off x="5063167" y="6332903"/>
              <a:ext cx="2380703" cy="4220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from </a:t>
              </a:r>
              <a:r>
                <a:rPr lang="en-US" sz="1800" dirty="0">
                  <a:hlinkClick r:id="rId4"/>
                </a:rPr>
                <a:t>Adam Geitgey</a:t>
              </a:r>
              <a:endParaRPr lang="en-US" sz="18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" y="228600"/>
            <a:ext cx="8305800" cy="1143000"/>
          </a:xfrm>
        </p:spPr>
        <p:txBody>
          <a:bodyPr/>
          <a:lstStyle/>
          <a:p>
            <a:r>
              <a:rPr lang="en-US" dirty="0">
                <a:hlinkClick r:id="rId5"/>
              </a:rPr>
              <a:t>RNN: Recurrent Neural Networks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8290" y="1327371"/>
            <a:ext cx="77724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4950" indent="-234950">
              <a:buFont typeface="Arial"/>
              <a:buChar char="•"/>
            </a:pPr>
            <a:r>
              <a:rPr lang="en-US" sz="3200" dirty="0">
                <a:latin typeface="Calibri Regular"/>
              </a:rPr>
              <a:t>Good for learning over sequences of data, e.g., a sentence of words</a:t>
            </a:r>
          </a:p>
          <a:p>
            <a:pPr marL="234950" indent="-234950">
              <a:buFont typeface="Arial"/>
              <a:buChar char="•"/>
            </a:pPr>
            <a:r>
              <a:rPr lang="en-US" sz="3200" dirty="0">
                <a:latin typeface="Calibri Regular"/>
                <a:hlinkClick r:id="rId6"/>
              </a:rPr>
              <a:t>LSTM</a:t>
            </a:r>
            <a:r>
              <a:rPr lang="en-US" sz="3200" dirty="0">
                <a:latin typeface="Calibri Regular"/>
              </a:rPr>
              <a:t>: (Long Short Term Memory) a popular architecture that remembers and uses previous N inputs</a:t>
            </a:r>
          </a:p>
          <a:p>
            <a:pPr marL="234950" indent="-234950">
              <a:buFont typeface="Arial"/>
              <a:buChar char="•"/>
            </a:pPr>
            <a:r>
              <a:rPr lang="en-US" sz="3200" dirty="0">
                <a:latin typeface="Calibri Regular"/>
              </a:rPr>
              <a:t>BI-LSTM: knows previous</a:t>
            </a:r>
            <a:br>
              <a:rPr lang="en-US" sz="3200" dirty="0">
                <a:latin typeface="Calibri Regular"/>
              </a:rPr>
            </a:br>
            <a:r>
              <a:rPr lang="en-US" sz="3200" dirty="0">
                <a:latin typeface="Calibri Regular"/>
              </a:rPr>
              <a:t>and upcoming inputs</a:t>
            </a:r>
          </a:p>
          <a:p>
            <a:pPr marL="234950" indent="-234950">
              <a:buFont typeface="Arial"/>
              <a:buChar char="•"/>
            </a:pPr>
            <a:r>
              <a:rPr lang="en-US" sz="3200" dirty="0">
                <a:latin typeface="Calibri Regular"/>
                <a:hlinkClick r:id="rId7"/>
              </a:rPr>
              <a:t>Attention</a:t>
            </a:r>
            <a:r>
              <a:rPr lang="en-US" sz="3200" dirty="0">
                <a:latin typeface="Calibri Regular"/>
              </a:rPr>
              <a:t>: recent idea</a:t>
            </a:r>
            <a:br>
              <a:rPr lang="en-US" sz="3200" dirty="0">
                <a:latin typeface="Calibri Regular"/>
              </a:rPr>
            </a:br>
            <a:r>
              <a:rPr lang="en-US" sz="3200" dirty="0">
                <a:latin typeface="Calibri Regular"/>
              </a:rPr>
              <a:t>that learns long-range</a:t>
            </a:r>
            <a:br>
              <a:rPr lang="en-US" sz="3200" dirty="0">
                <a:latin typeface="Calibri Regular"/>
              </a:rPr>
            </a:br>
            <a:r>
              <a:rPr lang="en-US" sz="3200" dirty="0">
                <a:latin typeface="Calibri Regular"/>
              </a:rPr>
              <a:t>dependencies between</a:t>
            </a:r>
            <a:br>
              <a:rPr lang="en-US" sz="3200" dirty="0">
                <a:latin typeface="Calibri Regular"/>
              </a:rPr>
            </a:br>
            <a:r>
              <a:rPr lang="en-US" sz="3200" dirty="0">
                <a:latin typeface="Calibri Regular"/>
              </a:rPr>
              <a:t>inputs</a:t>
            </a:r>
          </a:p>
        </p:txBody>
      </p:sp>
    </p:spTree>
    <p:extLst>
      <p:ext uri="{BB962C8B-B14F-4D97-AF65-F5344CB8AC3E}">
        <p14:creationId xmlns:p14="http://schemas.microsoft.com/office/powerpoint/2010/main" val="729718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 descr="Use Transformer Neural Nets: New in Wolfram Language 12">
            <a:extLst>
              <a:ext uri="{FF2B5EF4-FFF2-40B4-BE49-F238E27FC236}">
                <a16:creationId xmlns:a16="http://schemas.microsoft.com/office/drawing/2014/main" id="{7B89F127-E5AC-6F44-8EF0-5F4E1CF8F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1176877"/>
            <a:ext cx="3382152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B89895-43D6-3B43-BE08-84224B06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82695"/>
            <a:ext cx="7772400" cy="1143000"/>
          </a:xfrm>
        </p:spPr>
        <p:txBody>
          <a:bodyPr/>
          <a:lstStyle/>
          <a:p>
            <a:r>
              <a:rPr lang="en-US" dirty="0">
                <a:hlinkClick r:id="rId3"/>
              </a:rPr>
              <a:t>Transformer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2C752-4394-174F-AED5-91E970019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1425695"/>
            <a:ext cx="7772400" cy="5432305"/>
          </a:xfrm>
        </p:spPr>
        <p:txBody>
          <a:bodyPr/>
          <a:lstStyle/>
          <a:p>
            <a:r>
              <a:rPr lang="en-US" sz="2800" dirty="0"/>
              <a:t>Introduced in 2017 &amp; has largely replaced RNNs</a:t>
            </a:r>
          </a:p>
          <a:p>
            <a:r>
              <a:rPr lang="en-US" sz="2800" dirty="0"/>
              <a:t>Used primarily for natural language &amp; vision</a:t>
            </a:r>
            <a:br>
              <a:rPr lang="en-US" sz="2800" dirty="0"/>
            </a:br>
            <a:r>
              <a:rPr lang="en-US" sz="2800" dirty="0"/>
              <a:t>processing tasks</a:t>
            </a:r>
          </a:p>
          <a:p>
            <a:r>
              <a:rPr lang="en-US" sz="2800" dirty="0"/>
              <a:t>NLP applications ”transform” an</a:t>
            </a:r>
            <a:br>
              <a:rPr lang="en-US" sz="2800" dirty="0"/>
            </a:br>
            <a:r>
              <a:rPr lang="en-US" sz="2800" dirty="0"/>
              <a:t>input text into an output text</a:t>
            </a:r>
          </a:p>
          <a:p>
            <a:pPr lvl="1"/>
            <a:r>
              <a:rPr lang="en-US" sz="2400" dirty="0"/>
              <a:t>E.g., translation, summarization, question</a:t>
            </a:r>
            <a:br>
              <a:rPr lang="en-US" sz="2400" dirty="0"/>
            </a:br>
            <a:r>
              <a:rPr lang="en-US" sz="2400" dirty="0"/>
              <a:t>answering</a:t>
            </a:r>
          </a:p>
          <a:p>
            <a:r>
              <a:rPr lang="en-US" sz="2800" dirty="0"/>
              <a:t>Uses encoder-decoder architecture</a:t>
            </a:r>
            <a:br>
              <a:rPr lang="en-US" sz="2800" dirty="0"/>
            </a:br>
            <a:r>
              <a:rPr lang="en-US" sz="2800" dirty="0"/>
              <a:t>with attention</a:t>
            </a:r>
          </a:p>
          <a:p>
            <a:r>
              <a:rPr lang="en-US" sz="2800" dirty="0"/>
              <a:t>Popular pre-</a:t>
            </a:r>
            <a:r>
              <a:rPr lang="en-US" sz="2800" dirty="0" err="1"/>
              <a:t>trainted</a:t>
            </a:r>
            <a:r>
              <a:rPr lang="en-US" sz="2800" dirty="0"/>
              <a:t> models available,</a:t>
            </a:r>
            <a:br>
              <a:rPr lang="en-US" sz="2800" dirty="0"/>
            </a:br>
            <a:r>
              <a:rPr lang="en-US" sz="2800" dirty="0"/>
              <a:t>e.g. </a:t>
            </a:r>
            <a:r>
              <a:rPr lang="en-US" sz="2800" dirty="0">
                <a:hlinkClick r:id="rId4"/>
              </a:rPr>
              <a:t>BERT</a:t>
            </a:r>
            <a:r>
              <a:rPr lang="en-US" sz="2800" dirty="0"/>
              <a:t> and </a:t>
            </a:r>
            <a:r>
              <a:rPr lang="en-US" sz="2800" dirty="0">
                <a:hlinkClick r:id="rId5"/>
              </a:rPr>
              <a:t>GPT</a:t>
            </a:r>
            <a:r>
              <a:rPr lang="en-US" sz="2800" dirty="0"/>
              <a:t> </a:t>
            </a:r>
          </a:p>
          <a:p>
            <a:pPr marL="339725" lvl="1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0907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46D1-3521-2048-849A-EBCF1321B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8534400" cy="87119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Keras</a:t>
            </a:r>
            <a:r>
              <a:rPr lang="en-US" dirty="0"/>
              <a:t>: API works with TensorFlow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F8CE25D7-5C4B-AA4D-9D82-48E449FCB52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7750" y="838200"/>
            <a:ext cx="6724650" cy="3055788"/>
          </a:xfrm>
          <a:prstGeom prst="rect">
            <a:avLst/>
          </a:prstGeom>
        </p:spPr>
      </p:pic>
      <p:pic>
        <p:nvPicPr>
          <p:cNvPr id="60418" name="Picture 2" descr="Keras tutorial – build a convolutional neural network in 11 lines –  Adventures in Machine Learning">
            <a:extLst>
              <a:ext uri="{FF2B5EF4-FFF2-40B4-BE49-F238E27FC236}">
                <a16:creationId xmlns:a16="http://schemas.microsoft.com/office/drawing/2014/main" id="{80344E24-7191-3645-A253-6E73E3CAC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4175141"/>
            <a:ext cx="8077200" cy="2678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C6EF1B-41E4-63C8-2358-A6D2816F2D0D}"/>
              </a:ext>
            </a:extLst>
          </p:cNvPr>
          <p:cNvSpPr txBox="1"/>
          <p:nvPr/>
        </p:nvSpPr>
        <p:spPr>
          <a:xfrm>
            <a:off x="1066800" y="3886200"/>
            <a:ext cx="67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hlinkClick r:id="rId6"/>
              </a:rPr>
              <a:t>Example from a simple MNIST convolutional network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01741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A85B31-E688-C748-B898-36774FEC3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3465443"/>
            <a:ext cx="4949132" cy="34630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A947F-8B23-8C4A-9600-DE8C3E99C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04" y="316992"/>
            <a:ext cx="7772400" cy="1143000"/>
          </a:xfrm>
        </p:spPr>
        <p:txBody>
          <a:bodyPr/>
          <a:lstStyle/>
          <a:p>
            <a:r>
              <a:rPr lang="en-US" dirty="0"/>
              <a:t>NNs Good at 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3B043-58EB-8F4E-9AF3-0C6C436A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153400" cy="2209800"/>
          </a:xfrm>
        </p:spPr>
        <p:txBody>
          <a:bodyPr/>
          <a:lstStyle/>
          <a:p>
            <a:r>
              <a:rPr lang="en-US" sz="2800" dirty="0"/>
              <a:t>Neural networks effective for </a:t>
            </a:r>
            <a:r>
              <a:rPr lang="en-US" sz="2800" dirty="0">
                <a:hlinkClick r:id="rId3"/>
              </a:rPr>
              <a:t>transfer learning</a:t>
            </a:r>
            <a:endParaRPr lang="en-US" sz="2800" dirty="0"/>
          </a:p>
          <a:p>
            <a:pPr marL="339725" lvl="1" indent="0">
              <a:buNone/>
            </a:pPr>
            <a:r>
              <a:rPr lang="en-US" sz="2400" dirty="0"/>
              <a:t>Using parts of a model trained on a task as an initial model to train on a different task</a:t>
            </a:r>
          </a:p>
          <a:p>
            <a:r>
              <a:rPr lang="en-US" sz="2800" dirty="0"/>
              <a:t>Particularly effective for image recognition and language understanding tasks</a:t>
            </a:r>
          </a:p>
        </p:txBody>
      </p:sp>
    </p:spTree>
    <p:extLst>
      <p:ext uri="{BB962C8B-B14F-4D97-AF65-F5344CB8AC3E}">
        <p14:creationId xmlns:p14="http://schemas.microsoft.com/office/powerpoint/2010/main" val="2506579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A947F-8B23-8C4A-9600-DE8C3E99C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04" y="316992"/>
            <a:ext cx="7772400" cy="1143000"/>
          </a:xfrm>
        </p:spPr>
        <p:txBody>
          <a:bodyPr/>
          <a:lstStyle/>
          <a:p>
            <a:r>
              <a:rPr lang="en-US" dirty="0"/>
              <a:t>Good at 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3B043-58EB-8F4E-9AF3-0C6C436A3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896" y="1219200"/>
            <a:ext cx="8528304" cy="2209800"/>
          </a:xfrm>
        </p:spPr>
        <p:txBody>
          <a:bodyPr/>
          <a:lstStyle/>
          <a:p>
            <a:r>
              <a:rPr lang="en-US" sz="3000" dirty="0"/>
              <a:t>For images,  the initial stages of a model  learn high-level visual features (lines, edges) from pixels</a:t>
            </a:r>
          </a:p>
          <a:p>
            <a:r>
              <a:rPr lang="en-US" sz="3000" dirty="0"/>
              <a:t>Final stages predict task-specific labels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8A903-51E0-6741-B727-DCD597C56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2" y="2807208"/>
            <a:ext cx="8893443" cy="36240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7361B3-1282-2345-969D-74BDC8030E48}"/>
              </a:ext>
            </a:extLst>
          </p:cNvPr>
          <p:cNvSpPr txBox="1"/>
          <p:nvPr/>
        </p:nvSpPr>
        <p:spPr>
          <a:xfrm>
            <a:off x="3886200" y="6383790"/>
            <a:ext cx="5042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source:</a:t>
            </a:r>
            <a:r>
              <a:rPr lang="en-US" dirty="0" err="1">
                <a:hlinkClick r:id="rId4"/>
              </a:rPr>
              <a:t>http</a:t>
            </a:r>
            <a:r>
              <a:rPr lang="en-US" dirty="0">
                <a:hlinkClick r:id="rId4"/>
              </a:rPr>
              <a:t>://ruder.io/transfer-learning/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68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9CC41-6D63-8340-93C6-3F7D3E01E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algn="l"/>
            <a:r>
              <a:rPr lang="en-US" dirty="0">
                <a:hlinkClick r:id="rId2"/>
              </a:rPr>
              <a:t>Fine Tuning </a:t>
            </a:r>
            <a:r>
              <a:rPr lang="en-US" dirty="0"/>
              <a:t>a NN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B17B2-F3EA-A644-B4D7-710067161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809" y="1444486"/>
            <a:ext cx="8077200" cy="5413513"/>
          </a:xfrm>
        </p:spPr>
        <p:txBody>
          <a:bodyPr/>
          <a:lstStyle/>
          <a:p>
            <a:r>
              <a:rPr lang="en-US" sz="3200" dirty="0"/>
              <a:t>Special kind of transfer learning</a:t>
            </a:r>
          </a:p>
          <a:p>
            <a:pPr lvl="1"/>
            <a:r>
              <a:rPr lang="en-US" sz="2600" dirty="0"/>
              <a:t>Start with a pre-trained model</a:t>
            </a:r>
          </a:p>
          <a:p>
            <a:pPr lvl="1"/>
            <a:r>
              <a:rPr lang="en-US" sz="2600" dirty="0"/>
              <a:t>Replace last output layer(s) with a new one(s)</a:t>
            </a:r>
          </a:p>
          <a:p>
            <a:pPr lvl="1"/>
            <a:r>
              <a:rPr lang="en-US" sz="2600" dirty="0"/>
              <a:t>One option: Fix all but last layer by marking as </a:t>
            </a:r>
            <a:r>
              <a:rPr lang="en-US" sz="2600" dirty="0" err="1"/>
              <a:t>trainable:false</a:t>
            </a:r>
            <a:endParaRPr lang="en-US" sz="2600" dirty="0"/>
          </a:p>
          <a:p>
            <a:r>
              <a:rPr lang="en-US" sz="3200" dirty="0"/>
              <a:t>Retraining on new task and data very fast</a:t>
            </a:r>
          </a:p>
          <a:p>
            <a:pPr lvl="1"/>
            <a:r>
              <a:rPr lang="en-US" sz="2600" dirty="0"/>
              <a:t>Only the weights for the last layer(s) are adjusted</a:t>
            </a:r>
          </a:p>
          <a:p>
            <a:r>
              <a:rPr lang="en-US" sz="3200" dirty="0"/>
              <a:t>Example</a:t>
            </a:r>
          </a:p>
          <a:p>
            <a:pPr lvl="1"/>
            <a:r>
              <a:rPr lang="en-US" sz="2600" dirty="0"/>
              <a:t>Start: NN to classify animal pix with 100s of categories</a:t>
            </a:r>
          </a:p>
          <a:p>
            <a:pPr lvl="1"/>
            <a:r>
              <a:rPr lang="en-US" sz="2600" dirty="0"/>
              <a:t>Finetune on new task: classify pix of 10 common pets</a:t>
            </a:r>
          </a:p>
          <a:p>
            <a:pPr lvl="1"/>
            <a:endParaRPr lang="en-US" sz="2800" dirty="0"/>
          </a:p>
        </p:txBody>
      </p:sp>
      <p:pic>
        <p:nvPicPr>
          <p:cNvPr id="59394" name="Picture 2" descr="Transfering knowledge through finetuning — The Straight Dope 0.1  documentation">
            <a:extLst>
              <a:ext uri="{FF2B5EF4-FFF2-40B4-BE49-F238E27FC236}">
                <a16:creationId xmlns:a16="http://schemas.microsoft.com/office/drawing/2014/main" id="{862A8B7E-3F5D-0640-8161-094E01986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609600"/>
            <a:ext cx="2777401" cy="1682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837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CEA3-7414-3157-E296-9541A11DB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8C63E-113D-C909-6D79-5B601F6BD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171717"/>
                </a:solidFill>
                <a:effectLst/>
                <a:latin typeface="-apple-system"/>
              </a:rPr>
              <a:t>Training Approach:</a:t>
            </a: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 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In TL, we freeze all the pre-trained layers and only train the new layers added on top. 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In FT, unfreeze some of the pre-trained layers and allow them to be updated during training.</a:t>
            </a:r>
          </a:p>
          <a:p>
            <a:r>
              <a:rPr lang="en-US" b="1" i="0" dirty="0">
                <a:solidFill>
                  <a:srgbClr val="171717"/>
                </a:solidFill>
                <a:effectLst/>
                <a:latin typeface="-apple-system"/>
              </a:rPr>
              <a:t>Domain Similarity:</a:t>
            </a: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 Transfer learning is suitable when the new task or domain is somewhat similar to the original task or domain on which the pre-trained model was trained. Fine-tuning is more effective when the new dataset is large enough and closely related to the original dataset.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760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D23C3-0479-9413-E0D9-146DEFDF1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3407C-D11A-2E63-F5BD-437759B27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171717"/>
                </a:solidFill>
                <a:effectLst/>
                <a:latin typeface="-apple-system"/>
              </a:rPr>
              <a:t>Computational Resources:</a:t>
            </a: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 Transfer learning requires fewer computational resources since only the new layers are trained. Fine-tuning, on the other hand, may require more resources, especially if we unfreeze and update a significant number of pre-trained layers.</a:t>
            </a:r>
          </a:p>
          <a:p>
            <a:r>
              <a:rPr lang="en-US" b="1" i="0" dirty="0">
                <a:solidFill>
                  <a:srgbClr val="171717"/>
                </a:solidFill>
                <a:effectLst/>
                <a:latin typeface="-apple-system"/>
              </a:rPr>
              <a:t>Training Time:</a:t>
            </a: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 Transfer learning generally requires less training time since we are training fewer parameters. Fine-tuning may take longer, especially if we are updating a larger number of pre-trained layers.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209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71AA-07BF-E94B-27FD-48C4341B2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16189-ED3B-C0E4-DFBA-584906F4D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171717"/>
                </a:solidFill>
                <a:effectLst/>
                <a:latin typeface="-apple-system"/>
              </a:rPr>
              <a:t>Dataset Size:</a:t>
            </a: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 Transfer learning is effective when the new dataset is small, as it leverages the pre-trained model’s knowledge on a large dataset. Fine-tuning is more suitable for larger datasets, as it allows the model to learn more specific features related to the new task.</a:t>
            </a:r>
            <a:b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</a:br>
            <a:br>
              <a:rPr lang="en-US" dirty="0"/>
            </a:br>
            <a:r>
              <a:rPr lang="en-US" b="0" i="0" dirty="0">
                <a:solidFill>
                  <a:srgbClr val="171717"/>
                </a:solidFill>
                <a:effectLst/>
                <a:latin typeface="-apple-system"/>
              </a:rPr>
              <a:t>It’s important to note that the choice between fine-tuning and transfer learning depends on the specific task, dataset, and available computational resources. Experimentation and evaluation are key to determining the most effective approach for a given scenario.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458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55E5-E2C6-BA88-AF38-790E4795F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4BAE8-99CA-9BFA-B4B5-91D9EFDE8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51855-4859-4DF8-CFD1-2CF8F594A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057400"/>
            <a:ext cx="77724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69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D2498DF-E759-974C-80B9-E7CA582E77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636" y="203638"/>
            <a:ext cx="6372383" cy="37133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0" y="203638"/>
            <a:ext cx="3026764" cy="2302641"/>
          </a:xfrm>
        </p:spPr>
        <p:txBody>
          <a:bodyPr/>
          <a:lstStyle/>
          <a:p>
            <a:pPr algn="r"/>
            <a:r>
              <a:rPr lang="en-US" sz="4400" dirty="0">
                <a:hlinkClick r:id="rId3"/>
              </a:rPr>
              <a:t>MLP</a:t>
            </a:r>
            <a:r>
              <a:rPr lang="en-US" sz="4400" dirty="0"/>
              <a:t>:</a:t>
            </a:r>
            <a:br>
              <a:rPr lang="en-US" sz="4400" dirty="0"/>
            </a:br>
            <a:r>
              <a:rPr lang="en-US" sz="4400" dirty="0"/>
              <a:t>Multilayer</a:t>
            </a:r>
            <a:br>
              <a:rPr lang="en-US" sz="4400" dirty="0"/>
            </a:br>
            <a:r>
              <a:rPr lang="en-US" sz="4400" dirty="0"/>
              <a:t>Perceptron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679A37-F7E4-E24B-BC40-5544E33E7B0B}"/>
              </a:ext>
            </a:extLst>
          </p:cNvPr>
          <p:cNvSpPr txBox="1"/>
          <p:nvPr/>
        </p:nvSpPr>
        <p:spPr>
          <a:xfrm>
            <a:off x="419100" y="4099817"/>
            <a:ext cx="8305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 ≥ 1 “hidden layers” between inputs &amp;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Can compute 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non-linear functions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(why?)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Training: adjust weights slightly to reduce error between output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 y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and target value 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t;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repeat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Introduced in 1980s, still used today</a:t>
            </a:r>
          </a:p>
        </p:txBody>
      </p:sp>
    </p:spTree>
    <p:extLst>
      <p:ext uri="{BB962C8B-B14F-4D97-AF65-F5344CB8AC3E}">
        <p14:creationId xmlns:p14="http://schemas.microsoft.com/office/powerpoint/2010/main" val="2807691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1FFCA-4005-6F4A-8183-4E1DCF1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FCFB6-D11C-7448-8D90-4FBEB52FA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914400"/>
          </a:xfrm>
        </p:spPr>
        <p:txBody>
          <a:bodyPr/>
          <a:lstStyle/>
          <a:p>
            <a:endParaRPr lang="en-US"/>
          </a:p>
        </p:txBody>
      </p:sp>
      <p:pic>
        <p:nvPicPr>
          <p:cNvPr id="62466" name="Picture 2" descr="Feed Forward Neural Network">
            <a:extLst>
              <a:ext uri="{FF2B5EF4-FFF2-40B4-BE49-F238E27FC236}">
                <a16:creationId xmlns:a16="http://schemas.microsoft.com/office/drawing/2014/main" id="{8AC67EFB-E486-6541-AFBE-E238D9983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64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B7BE9-0E46-684B-BE58-6881B29B2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0458B-6EE5-5B4F-8F0E-83EACF4C7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533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3490" name="Picture 2" descr="Backpropagation">
            <a:extLst>
              <a:ext uri="{FF2B5EF4-FFF2-40B4-BE49-F238E27FC236}">
                <a16:creationId xmlns:a16="http://schemas.microsoft.com/office/drawing/2014/main" id="{D33EF8E0-612D-0446-B65F-695498962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056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6" name="Picture 4" descr="The architecture of VGG-16 model. To represent different depth levels,... |  Download Scientific Diagram">
            <a:extLst>
              <a:ext uri="{FF2B5EF4-FFF2-40B4-BE49-F238E27FC236}">
                <a16:creationId xmlns:a16="http://schemas.microsoft.com/office/drawing/2014/main" id="{CC1CF72B-F2E8-3D4F-9B5E-49210E21E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4400" y="3455670"/>
            <a:ext cx="7543800" cy="347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DA310-4524-5C47-8D39-EF812DAE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dirty="0">
                <a:hlinkClick r:id="rId3"/>
              </a:rPr>
              <a:t>Deep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86FA7-69AF-2D41-A5CC-9A7AA245A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90600"/>
            <a:ext cx="8305800" cy="2715492"/>
          </a:xfrm>
        </p:spPr>
        <p:txBody>
          <a:bodyPr/>
          <a:lstStyle/>
          <a:p>
            <a:r>
              <a:rPr lang="en-US" sz="3200" dirty="0"/>
              <a:t>Deep learning refers to models going beyond simple feed-forward multi-level perceptron</a:t>
            </a:r>
          </a:p>
          <a:p>
            <a:pPr lvl="1"/>
            <a:r>
              <a:rPr lang="en-US" sz="2800" dirty="0"/>
              <a:t>Though it was used in a ML context as early as 1986</a:t>
            </a:r>
          </a:p>
          <a:p>
            <a:r>
              <a:rPr lang="en-US" sz="3200" dirty="0"/>
              <a:t> “deep” refers to the models having many layers (e.g., 10-20) that do different things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88F9F9-E5FA-7149-844E-EE8AEC5C7E98}"/>
              </a:ext>
            </a:extLst>
          </p:cNvPr>
          <p:cNvSpPr txBox="1"/>
          <p:nvPr/>
        </p:nvSpPr>
        <p:spPr>
          <a:xfrm>
            <a:off x="228600" y="6322367"/>
            <a:ext cx="6015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</a:t>
            </a:r>
            <a:r>
              <a:rPr lang="en-US" dirty="0">
                <a:hlinkClick r:id="rId4"/>
              </a:rPr>
              <a:t>VGG16 CNN model </a:t>
            </a:r>
            <a:r>
              <a:rPr lang="en-US" dirty="0"/>
              <a:t>for image 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8518E0-C604-DD42-BF5F-DFE2842E6568}"/>
              </a:ext>
            </a:extLst>
          </p:cNvPr>
          <p:cNvSpPr txBox="1"/>
          <p:nvPr/>
        </p:nvSpPr>
        <p:spPr>
          <a:xfrm>
            <a:off x="3813190" y="5591654"/>
            <a:ext cx="1441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22 layers!</a:t>
            </a:r>
          </a:p>
        </p:txBody>
      </p:sp>
    </p:spTree>
    <p:extLst>
      <p:ext uri="{BB962C8B-B14F-4D97-AF65-F5344CB8AC3E}">
        <p14:creationId xmlns:p14="http://schemas.microsoft.com/office/powerpoint/2010/main" val="216361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0E030-A5B4-6944-8F14-3451F1A91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dirty="0"/>
              <a:t>Neural Network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63B8A-CB46-1043-8DC5-9BD91E57A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79248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Current focus on large networks with different “architectures” suited for different tasks</a:t>
            </a:r>
          </a:p>
          <a:p>
            <a:pPr marL="347663" indent="-222250"/>
            <a:r>
              <a:rPr lang="en-US" sz="3200" dirty="0"/>
              <a:t>Feedforward Neural Network</a:t>
            </a:r>
          </a:p>
          <a:p>
            <a:pPr marL="347663" indent="-222250"/>
            <a:r>
              <a:rPr lang="en-US" sz="3200" dirty="0"/>
              <a:t>CNN: </a:t>
            </a:r>
            <a:r>
              <a:rPr lang="en-US" sz="3200" b="1" dirty="0"/>
              <a:t>C</a:t>
            </a:r>
            <a:r>
              <a:rPr lang="en-US" sz="3200" dirty="0"/>
              <a:t>onvolutional </a:t>
            </a:r>
            <a:r>
              <a:rPr lang="en-US" sz="3200" b="1" dirty="0"/>
              <a:t>N</a:t>
            </a:r>
            <a:r>
              <a:rPr lang="en-US" sz="3200" dirty="0"/>
              <a:t>eural </a:t>
            </a:r>
            <a:r>
              <a:rPr lang="en-US" sz="3200" b="1" dirty="0"/>
              <a:t>N</a:t>
            </a:r>
            <a:r>
              <a:rPr lang="en-US" sz="3200" dirty="0"/>
              <a:t>etwork</a:t>
            </a:r>
          </a:p>
          <a:p>
            <a:pPr marL="347663" indent="-222250"/>
            <a:r>
              <a:rPr lang="en-US" sz="3200" dirty="0"/>
              <a:t>RNN: </a:t>
            </a:r>
            <a:r>
              <a:rPr lang="en-US" sz="3200" b="1" dirty="0"/>
              <a:t>R</a:t>
            </a:r>
            <a:r>
              <a:rPr lang="en-US" sz="3200" dirty="0"/>
              <a:t>ecurrent </a:t>
            </a:r>
            <a:r>
              <a:rPr lang="en-US" sz="3200" b="1" dirty="0"/>
              <a:t>N</a:t>
            </a:r>
            <a:r>
              <a:rPr lang="en-US" sz="3200" dirty="0"/>
              <a:t>eural </a:t>
            </a:r>
            <a:r>
              <a:rPr lang="en-US" sz="3200" b="1" dirty="0"/>
              <a:t>N</a:t>
            </a:r>
            <a:r>
              <a:rPr lang="en-US" sz="3200" dirty="0"/>
              <a:t>etwork</a:t>
            </a:r>
          </a:p>
          <a:p>
            <a:pPr marL="347663" indent="-222250"/>
            <a:r>
              <a:rPr lang="en-US" sz="3200" dirty="0"/>
              <a:t>LSTM: </a:t>
            </a:r>
            <a:r>
              <a:rPr lang="en-US" sz="3200" b="1" dirty="0"/>
              <a:t>L</a:t>
            </a:r>
            <a:r>
              <a:rPr lang="en-US" sz="3200" dirty="0"/>
              <a:t>ong Short </a:t>
            </a:r>
            <a:r>
              <a:rPr lang="en-US" sz="3200" b="1" dirty="0"/>
              <a:t>T</a:t>
            </a:r>
            <a:r>
              <a:rPr lang="en-US" sz="3200" dirty="0"/>
              <a:t>erm </a:t>
            </a:r>
            <a:r>
              <a:rPr lang="en-US" sz="3200" b="1" dirty="0"/>
              <a:t>M</a:t>
            </a:r>
            <a:r>
              <a:rPr lang="en-US" sz="3200" dirty="0"/>
              <a:t>emory</a:t>
            </a:r>
          </a:p>
          <a:p>
            <a:pPr marL="347663" indent="-222250"/>
            <a:r>
              <a:rPr lang="en-US" sz="3200" dirty="0"/>
              <a:t>GAN: </a:t>
            </a:r>
            <a:r>
              <a:rPr lang="en-US" sz="3200" b="1" dirty="0"/>
              <a:t>G</a:t>
            </a:r>
            <a:r>
              <a:rPr lang="en-US" sz="3200" dirty="0"/>
              <a:t>enerative </a:t>
            </a:r>
            <a:r>
              <a:rPr lang="en-US" sz="3200" b="1" dirty="0"/>
              <a:t>A</a:t>
            </a:r>
            <a:r>
              <a:rPr lang="en-US" sz="3200" dirty="0"/>
              <a:t>dversarial </a:t>
            </a:r>
            <a:r>
              <a:rPr lang="en-US" sz="3200" b="1" dirty="0"/>
              <a:t>N</a:t>
            </a:r>
            <a:r>
              <a:rPr lang="en-US" sz="3200" dirty="0"/>
              <a:t>etwork</a:t>
            </a:r>
          </a:p>
          <a:p>
            <a:pPr marL="347663" indent="-222250"/>
            <a:r>
              <a:rPr lang="en-US" sz="3200" dirty="0"/>
              <a:t>Transformers: generating output sequence from input sequence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33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27" name="Object 7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25915650"/>
              </p:ext>
            </p:extLst>
          </p:nvPr>
        </p:nvGraphicFramePr>
        <p:xfrm>
          <a:off x="447675" y="3813175"/>
          <a:ext cx="5451475" cy="296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266667" imgH="2324424" progId="Paint.Picture">
                  <p:embed/>
                </p:oleObj>
              </mc:Choice>
              <mc:Fallback>
                <p:oleObj name="Bitmap Image" r:id="rId2" imgW="4266667" imgH="2324424" progId="Paint.Picture">
                  <p:embed/>
                  <p:pic>
                    <p:nvPicPr>
                      <p:cNvPr id="81927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7675" y="3813175"/>
                        <a:ext cx="5451475" cy="2968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2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47675" y="1007329"/>
            <a:ext cx="8352631" cy="2805846"/>
          </a:xfrm>
          <a:ln/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sz="3200" dirty="0"/>
              <a:t>Connections allowed from a node in layer </a:t>
            </a:r>
            <a:r>
              <a:rPr lang="en-US" sz="3200" i="1" dirty="0"/>
              <a:t>i</a:t>
            </a:r>
            <a:r>
              <a:rPr lang="en-US" sz="3200" dirty="0"/>
              <a:t> only to nodes in layer </a:t>
            </a:r>
            <a:r>
              <a:rPr lang="en-US" sz="3200" i="1" dirty="0"/>
              <a:t>i</a:t>
            </a:r>
            <a:r>
              <a:rPr lang="en-US" sz="3200" dirty="0"/>
              <a:t>+1, </a:t>
            </a:r>
            <a:r>
              <a:rPr lang="en-US" sz="3200" dirty="0">
                <a:sym typeface="Symbol" charset="0"/>
              </a:rPr>
              <a:t>i.e., no cycles or loops</a:t>
            </a:r>
          </a:p>
          <a:p>
            <a:pPr>
              <a:spcBef>
                <a:spcPts val="400"/>
              </a:spcBef>
            </a:pPr>
            <a:r>
              <a:rPr lang="en-US" sz="3200" dirty="0">
                <a:sym typeface="Symbol" charset="0"/>
              </a:rPr>
              <a:t>Simple, widely used architecture, provides a good baseline</a:t>
            </a:r>
          </a:p>
          <a:p>
            <a:pPr>
              <a:spcBef>
                <a:spcPts val="400"/>
              </a:spcBef>
            </a:pPr>
            <a:r>
              <a:rPr lang="en-US" sz="3200" dirty="0">
                <a:sym typeface="Symbol" charset="0"/>
              </a:rPr>
              <a:t>Backpropagation used while training, of course</a:t>
            </a:r>
          </a:p>
        </p:txBody>
      </p:sp>
      <p:sp>
        <p:nvSpPr>
          <p:cNvPr id="81924" name="Text Box 4"/>
          <p:cNvSpPr txBox="1">
            <a:spLocks noChangeArrowheads="1"/>
          </p:cNvSpPr>
          <p:nvPr/>
        </p:nvSpPr>
        <p:spPr bwMode="auto">
          <a:xfrm>
            <a:off x="6019800" y="4373940"/>
            <a:ext cx="2968051" cy="1569660"/>
          </a:xfrm>
          <a:prstGeom prst="rect">
            <a:avLst/>
          </a:prstGeom>
          <a:solidFill>
            <a:schemeClr val="bg1">
              <a:lumMod val="95000"/>
              <a:alpha val="38940"/>
            </a:schemeClr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5425" indent="-225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4288" indent="-14288"/>
            <a:r>
              <a:rPr lang="en-US" dirty="0">
                <a:latin typeface="Calibri Regular"/>
                <a:sym typeface="Symbol" charset="0"/>
              </a:rPr>
              <a:t>downstream nodes tend to successively abstract features from preceding layers</a:t>
            </a:r>
          </a:p>
        </p:txBody>
      </p:sp>
      <p:sp>
        <p:nvSpPr>
          <p:cNvPr id="81931" name="Rectangle 11"/>
          <p:cNvSpPr>
            <a:spLocks noGrp="1" noChangeArrowheads="1"/>
          </p:cNvSpPr>
          <p:nvPr>
            <p:ph type="title"/>
          </p:nvPr>
        </p:nvSpPr>
        <p:spPr>
          <a:xfrm>
            <a:off x="752475" y="76201"/>
            <a:ext cx="7772400" cy="990600"/>
          </a:xfrm>
          <a:noFill/>
          <a:ln/>
        </p:spPr>
        <p:txBody>
          <a:bodyPr/>
          <a:lstStyle/>
          <a:p>
            <a:r>
              <a:rPr lang="en-US" sz="4400" b="1" dirty="0">
                <a:hlinkClick r:id="rId4"/>
              </a:rPr>
              <a:t>Feedforward Neural Network 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687640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FC56-6B6E-9C43-BC4C-0518D74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-76200"/>
            <a:ext cx="8458200" cy="1143000"/>
          </a:xfrm>
        </p:spPr>
        <p:txBody>
          <a:bodyPr/>
          <a:lstStyle/>
          <a:p>
            <a:r>
              <a:rPr lang="en-US" dirty="0">
                <a:hlinkClick r:id="rId2"/>
              </a:rPr>
              <a:t>CNN: Convolutional Neural Network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103C6-3B07-3742-8261-06512570A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42" y="3581400"/>
            <a:ext cx="7914958" cy="1828800"/>
          </a:xfrm>
        </p:spPr>
        <p:txBody>
          <a:bodyPr/>
          <a:lstStyle/>
          <a:p>
            <a:r>
              <a:rPr lang="en-US" dirty="0"/>
              <a:t>Good for 2D image processing: classification, object recognition, automobile lane tracking, etc.</a:t>
            </a:r>
          </a:p>
          <a:p>
            <a:r>
              <a:rPr lang="en-US" dirty="0"/>
              <a:t>Successive convolution layers learn higher-level features</a:t>
            </a:r>
          </a:p>
          <a:p>
            <a:r>
              <a:rPr lang="en-US" dirty="0"/>
              <a:t>Classic demo: learn to recognize hand-written digits from </a:t>
            </a:r>
            <a:r>
              <a:rPr lang="en-US" dirty="0">
                <a:hlinkClick r:id="rId3"/>
              </a:rPr>
              <a:t>MNIST</a:t>
            </a:r>
            <a:r>
              <a:rPr lang="en-US" dirty="0"/>
              <a:t> data with 70K examples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FBDD18-35C0-364B-95F5-74E87FF29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5699956"/>
            <a:ext cx="4038600" cy="1003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76A62B-87C5-EF43-9EBC-BF598EEB4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990600"/>
            <a:ext cx="7035800" cy="2362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DBA859-A25E-D66A-D6CD-99EB830898B4}"/>
              </a:ext>
            </a:extLst>
          </p:cNvPr>
          <p:cNvSpPr txBox="1"/>
          <p:nvPr/>
        </p:nvSpPr>
        <p:spPr>
          <a:xfrm>
            <a:off x="7226300" y="5860239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In-Depth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40243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Custom 3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0000FF"/>
      </a:folHlink>
    </a:clrScheme>
    <a:fontScheme name="Blank Presentation.pot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15517</TotalTime>
  <Words>836</Words>
  <Application>Microsoft Macintosh PowerPoint</Application>
  <PresentationFormat>On-screen Show (4:3)</PresentationFormat>
  <Paragraphs>78</Paragraphs>
  <Slides>18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-apple-system</vt:lpstr>
      <vt:lpstr>Arial</vt:lpstr>
      <vt:lpstr>Calibri</vt:lpstr>
      <vt:lpstr>Calibri Regular</vt:lpstr>
      <vt:lpstr>Times New Roman</vt:lpstr>
      <vt:lpstr>Blank Presentation</vt:lpstr>
      <vt:lpstr>Bitmap Image</vt:lpstr>
      <vt:lpstr>Neural Networks for Machine Learning</vt:lpstr>
      <vt:lpstr>PowerPoint Presentation</vt:lpstr>
      <vt:lpstr>MLP: Multilayer Perceptron</vt:lpstr>
      <vt:lpstr>PowerPoint Presentation</vt:lpstr>
      <vt:lpstr>PowerPoint Presentation</vt:lpstr>
      <vt:lpstr>Deep Learning</vt:lpstr>
      <vt:lpstr>Neural Network Architectures</vt:lpstr>
      <vt:lpstr>Feedforward Neural Network </vt:lpstr>
      <vt:lpstr>CNN: Convolutional Neural Network</vt:lpstr>
      <vt:lpstr>RNN: Recurrent Neural Networks</vt:lpstr>
      <vt:lpstr>Transformer</vt:lpstr>
      <vt:lpstr>Keras: API works with TensorFlow</vt:lpstr>
      <vt:lpstr>NNs Good at Transfer Learning</vt:lpstr>
      <vt:lpstr>Good at Transfer Learning</vt:lpstr>
      <vt:lpstr>Fine Tuning a NN Model</vt:lpstr>
      <vt:lpstr>More details</vt:lpstr>
      <vt:lpstr>More details</vt:lpstr>
      <vt:lpstr>More details</vt:lpstr>
    </vt:vector>
  </TitlesOfParts>
  <Manager/>
  <Company>UMBC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II: k-NN / Bayesian</dc:title>
  <dc:subject/>
  <dc:creator>COGITO</dc:creator>
  <cp:keywords/>
  <dc:description/>
  <cp:lastModifiedBy>KMA Solaiman</cp:lastModifiedBy>
  <cp:revision>608</cp:revision>
  <cp:lastPrinted>2012-12-05T20:53:30Z</cp:lastPrinted>
  <dcterms:created xsi:type="dcterms:W3CDTF">2009-12-09T21:37:40Z</dcterms:created>
  <dcterms:modified xsi:type="dcterms:W3CDTF">2023-12-13T06:50:12Z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finin@umbc.edu</vt:lpwstr>
  </property>
  <property fmtid="{D5CDD505-2E9C-101B-9397-08002B2CF9AE}" pid="8" name="HomePage">
    <vt:lpwstr>http://umbc.edu/~finin</vt:lpwstr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C:\Users\finin\teaching\AI\RN\</vt:lpwstr>
  </property>
  <property fmtid="{D5CDD505-2E9C-101B-9397-08002B2CF9AE}" pid="22" name="MSIP_Label_4044bd30-2ed7-4c9d-9d12-46200872a97b_Enabled">
    <vt:lpwstr>true</vt:lpwstr>
  </property>
  <property fmtid="{D5CDD505-2E9C-101B-9397-08002B2CF9AE}" pid="23" name="MSIP_Label_4044bd30-2ed7-4c9d-9d12-46200872a97b_SetDate">
    <vt:lpwstr>2023-10-31T18:03:23Z</vt:lpwstr>
  </property>
  <property fmtid="{D5CDD505-2E9C-101B-9397-08002B2CF9AE}" pid="24" name="MSIP_Label_4044bd30-2ed7-4c9d-9d12-46200872a97b_Method">
    <vt:lpwstr>Standard</vt:lpwstr>
  </property>
  <property fmtid="{D5CDD505-2E9C-101B-9397-08002B2CF9AE}" pid="25" name="MSIP_Label_4044bd30-2ed7-4c9d-9d12-46200872a97b_Name">
    <vt:lpwstr>defa4170-0d19-0005-0004-bc88714345d2</vt:lpwstr>
  </property>
  <property fmtid="{D5CDD505-2E9C-101B-9397-08002B2CF9AE}" pid="26" name="MSIP_Label_4044bd30-2ed7-4c9d-9d12-46200872a97b_SiteId">
    <vt:lpwstr>4130bd39-7c53-419c-b1e5-8758d6d63f21</vt:lpwstr>
  </property>
  <property fmtid="{D5CDD505-2E9C-101B-9397-08002B2CF9AE}" pid="27" name="MSIP_Label_4044bd30-2ed7-4c9d-9d12-46200872a97b_ActionId">
    <vt:lpwstr>de31affc-7e60-4f87-965d-aa7578a9fa04</vt:lpwstr>
  </property>
  <property fmtid="{D5CDD505-2E9C-101B-9397-08002B2CF9AE}" pid="28" name="MSIP_Label_4044bd30-2ed7-4c9d-9d12-46200872a97b_ContentBits">
    <vt:lpwstr>0</vt:lpwstr>
  </property>
</Properties>
</file>

<file path=docProps/thumbnail.jpeg>
</file>